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</p:embeddedFont>
    <p:embeddedFont>
      <p:font typeface="Roboto Slab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3687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Credit Card Strategy Analysis: Unlocking Customer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delves into a comprehensive analysis of customer data to refine our card strategy, focusing on transaction behaviour, age demographics, and income categories.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4814" y="875943"/>
            <a:ext cx="6189345" cy="579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Recommendations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4814" y="1806893"/>
            <a:ext cx="185261" cy="231577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4814" y="2024896"/>
            <a:ext cx="7847171" cy="2286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34814" y="2163247"/>
            <a:ext cx="2316123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Targeted Campaigns</a:t>
            </a:r>
            <a:endParaRPr lang="en-US" sz="1800" dirty="0"/>
          </a:p>
        </p:txBody>
      </p:sp>
      <p:sp>
        <p:nvSpPr>
          <p:cNvPr id="7" name="Text 2"/>
          <p:cNvSpPr/>
          <p:nvPr/>
        </p:nvSpPr>
        <p:spPr>
          <a:xfrm>
            <a:off x="6134814" y="2563773"/>
            <a:ext cx="7847171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specific marketing campaigns for high-value and moderate-value segments.</a:t>
            </a:r>
            <a:endParaRPr lang="en-US" sz="14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4814" y="3221355"/>
            <a:ext cx="185261" cy="231577"/>
          </a:xfrm>
          <a:prstGeom prst="rect">
            <a:avLst/>
          </a:prstGeom>
        </p:spPr>
      </p:pic>
      <p:pic>
        <p:nvPicPr>
          <p:cNvPr id="9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4814" y="3457932"/>
            <a:ext cx="7847171" cy="22860"/>
          </a:xfrm>
          <a:prstGeom prst="rect">
            <a:avLst/>
          </a:prstGeom>
        </p:spPr>
      </p:pic>
      <p:sp>
        <p:nvSpPr>
          <p:cNvPr id="10" name="Text 3"/>
          <p:cNvSpPr/>
          <p:nvPr/>
        </p:nvSpPr>
        <p:spPr>
          <a:xfrm>
            <a:off x="6134814" y="3614738"/>
            <a:ext cx="2316123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Enhanced Benefits</a:t>
            </a:r>
            <a:endParaRPr lang="en-US" sz="1800" dirty="0"/>
          </a:p>
        </p:txBody>
      </p:sp>
      <p:sp>
        <p:nvSpPr>
          <p:cNvPr id="11" name="Text 4"/>
          <p:cNvSpPr/>
          <p:nvPr/>
        </p:nvSpPr>
        <p:spPr>
          <a:xfrm>
            <a:off x="6134814" y="4015264"/>
            <a:ext cx="7847171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Introduce exclusive rewards and benefits for Platinum and Gold cardholders.</a:t>
            </a:r>
            <a:endParaRPr lang="en-US" sz="1450" dirty="0"/>
          </a:p>
        </p:txBody>
      </p:sp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34814" y="4635818"/>
            <a:ext cx="185261" cy="231577"/>
          </a:xfrm>
          <a:prstGeom prst="rect">
            <a:avLst/>
          </a:prstGeom>
        </p:spPr>
      </p:pic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4814" y="4890849"/>
            <a:ext cx="7847171" cy="22860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6134814" y="5066228"/>
            <a:ext cx="2363033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Increase Engagement</a:t>
            </a:r>
            <a:endParaRPr lang="en-US" sz="1800" dirty="0"/>
          </a:p>
        </p:txBody>
      </p:sp>
      <p:sp>
        <p:nvSpPr>
          <p:cNvPr id="15" name="Text 6"/>
          <p:cNvSpPr/>
          <p:nvPr/>
        </p:nvSpPr>
        <p:spPr>
          <a:xfrm>
            <a:off x="6134814" y="5466755"/>
            <a:ext cx="7847171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features that encourage higher card utilization among all customer types.</a:t>
            </a:r>
            <a:endParaRPr lang="en-US" sz="1450" dirty="0"/>
          </a:p>
        </p:txBody>
      </p:sp>
      <p:pic>
        <p:nvPicPr>
          <p:cNvPr id="16" name="Image 7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34814" y="6054923"/>
            <a:ext cx="185261" cy="185261"/>
          </a:xfrm>
          <a:prstGeom prst="rect">
            <a:avLst/>
          </a:prstGeom>
        </p:spPr>
      </p:pic>
      <p:pic>
        <p:nvPicPr>
          <p:cNvPr id="17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4814" y="6323886"/>
            <a:ext cx="7847171" cy="22860"/>
          </a:xfrm>
          <a:prstGeom prst="rect">
            <a:avLst/>
          </a:prstGeom>
        </p:spPr>
      </p:pic>
      <p:sp>
        <p:nvSpPr>
          <p:cNvPr id="18" name="Text 7"/>
          <p:cNvSpPr/>
          <p:nvPr/>
        </p:nvSpPr>
        <p:spPr>
          <a:xfrm>
            <a:off x="6134814" y="6517719"/>
            <a:ext cx="2540437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Continuous Monitoring</a:t>
            </a:r>
            <a:endParaRPr lang="en-US" sz="1800" dirty="0"/>
          </a:p>
        </p:txBody>
      </p:sp>
      <p:sp>
        <p:nvSpPr>
          <p:cNvPr id="19" name="Text 8"/>
          <p:cNvSpPr/>
          <p:nvPr/>
        </p:nvSpPr>
        <p:spPr>
          <a:xfrm>
            <a:off x="6134814" y="6918246"/>
            <a:ext cx="7847171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Regularly analyse customer data to adapt strategies and identify new opportunities.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7811214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Average Transaction Amount by Age Group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138" y="1206342"/>
            <a:ext cx="9165423" cy="51326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1173" y="6778108"/>
            <a:ext cx="13558123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analysis reveals that the 26-35 age group exhibits the highest average transaction amount, indicating a key demographic for targeted strategies. The 36-45 and 46+ groups show similar average spending.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8166" y="446365"/>
            <a:ext cx="6619280" cy="507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Demographics Overview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8166" y="1343263"/>
            <a:ext cx="6549033" cy="702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our customer base is crucial for tailoring effective card strategies. We observe a diverse range of ages, income levels, and gender distribution.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322" y="2451334"/>
            <a:ext cx="5174712" cy="48142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01865" y="3333296"/>
            <a:ext cx="6549033" cy="259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just">
              <a:lnSpc>
                <a:spcPts val="2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Age Groups:</a:t>
            </a: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26-35, 36-45, 46+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601865" y="3649883"/>
            <a:ext cx="6549033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just">
              <a:lnSpc>
                <a:spcPts val="2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Gender Distribution:</a:t>
            </a: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Male and Female customers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601865" y="3966471"/>
            <a:ext cx="6549033" cy="482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just">
              <a:lnSpc>
                <a:spcPts val="2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Income Categories:</a:t>
            </a: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Less than $40K, $40K - $60K, $60K - $80K,</a:t>
            </a:r>
          </a:p>
          <a:p>
            <a:pPr algn="just">
              <a:lnSpc>
                <a:spcPts val="2000"/>
              </a:lnSpc>
              <a:buSzPct val="100000"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$80K - $120K, $120K +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601865" y="4518272"/>
            <a:ext cx="6549033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just">
              <a:lnSpc>
                <a:spcPts val="2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Client Numbers:</a:t>
            </a: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 large and varied customer base.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1789"/>
            <a:ext cx="78482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Income Category Distribution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Less than $40K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 portion of our customer base falls into this income bracket.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$40K - $60K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substantial segment with moderate spending potential.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$60K - $80K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Represents a key demographic for premium card offerings.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990862"/>
            <a:ext cx="6407944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  <a:ln/>
        </p:spPr>
      </p:sp>
      <p:sp>
        <p:nvSpPr>
          <p:cNvPr id="13" name="Text 11"/>
          <p:cNvSpPr/>
          <p:nvPr/>
        </p:nvSpPr>
        <p:spPr>
          <a:xfrm>
            <a:off x="1020604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$80K - $120K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0604" y="5708094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High-value customers with strong purchasing power.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990862"/>
            <a:ext cx="6407944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  <a:ln/>
        </p:spPr>
      </p:sp>
      <p:sp>
        <p:nvSpPr>
          <p:cNvPr id="16" name="Text 14"/>
          <p:cNvSpPr/>
          <p:nvPr/>
        </p:nvSpPr>
        <p:spPr>
          <a:xfrm>
            <a:off x="7655362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$120K +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55362" y="5708094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most affluent customers, ideal for exclusive benefits.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41518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Card Categories and Utilization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38213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offer various card categories: Blue, Gold, Platinum, and Silver. Each category caters to different customer needs and spending habits.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396835" y="1488899"/>
            <a:ext cx="67800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average utilization ratio across all cards is approximately 27%, indicating </a:t>
            </a:r>
          </a:p>
          <a:p>
            <a:pPr marL="0" indent="0" algn="l"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room for encouraging higher engagement.</a:t>
            </a:r>
            <a:endParaRPr lang="en-US" sz="1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881" y="2207940"/>
            <a:ext cx="4451809" cy="445180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646194" y="2519545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6%</a:t>
            </a:r>
            <a:endParaRPr lang="en-US" sz="2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3080" y="1839413"/>
            <a:ext cx="1701165" cy="163909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099717" y="3586929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Blue Card Avg Utilization</a:t>
            </a:r>
            <a:endParaRPr lang="en-US" sz="1400" b="1" dirty="0"/>
          </a:p>
        </p:txBody>
      </p:sp>
      <p:sp>
        <p:nvSpPr>
          <p:cNvPr id="9" name="Text 5"/>
          <p:cNvSpPr/>
          <p:nvPr/>
        </p:nvSpPr>
        <p:spPr>
          <a:xfrm>
            <a:off x="8646194" y="5102986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7%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3080" y="4382502"/>
            <a:ext cx="1701165" cy="165071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829252" y="6266259"/>
            <a:ext cx="5320943" cy="143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Gold Card Avg Utilization</a:t>
            </a:r>
            <a:endParaRPr lang="en-US" sz="1400" b="1" dirty="0"/>
          </a:p>
        </p:txBody>
      </p:sp>
      <p:sp>
        <p:nvSpPr>
          <p:cNvPr id="12" name="Text 7"/>
          <p:cNvSpPr/>
          <p:nvPr/>
        </p:nvSpPr>
        <p:spPr>
          <a:xfrm>
            <a:off x="11905352" y="5066113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4%</a:t>
            </a:r>
            <a:endParaRPr lang="en-US" sz="22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88066" y="4382502"/>
            <a:ext cx="1807739" cy="170116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489723" y="6275067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Platinum Card Avg Utilization</a:t>
            </a:r>
            <a:endParaRPr lang="en-US" sz="1400" b="1" dirty="0"/>
          </a:p>
        </p:txBody>
      </p:sp>
      <p:sp>
        <p:nvSpPr>
          <p:cNvPr id="15" name="Text 9"/>
          <p:cNvSpPr/>
          <p:nvPr/>
        </p:nvSpPr>
        <p:spPr>
          <a:xfrm>
            <a:off x="11905352" y="2491456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5%</a:t>
            </a:r>
            <a:endParaRPr lang="en-US" sz="22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52238" y="1777342"/>
            <a:ext cx="1701165" cy="1701165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9244397" y="3565949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Silver Card Avg Utilization</a:t>
            </a:r>
            <a:endParaRPr lang="en-US" sz="14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7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7083" y="550545"/>
            <a:ext cx="7742634" cy="12513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High-Value Customer Identification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187083" y="2102168"/>
            <a:ext cx="7742634" cy="961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Identifying high-value customers is paramount for targeted marketing and retention efforts. These customers typically exhibit higher transaction amounts and utilization rates.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87083" y="3588782"/>
            <a:ext cx="3771186" cy="2117408"/>
          </a:xfrm>
          <a:prstGeom prst="roundRect">
            <a:avLst>
              <a:gd name="adj" fmla="val 5182"/>
            </a:avLst>
          </a:prstGeom>
          <a:solidFill>
            <a:srgbClr val="FBFCFE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083" y="3565922"/>
            <a:ext cx="3771186" cy="91440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2400" y="3288506"/>
            <a:ext cx="600551" cy="600551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2542" y="3438644"/>
            <a:ext cx="240149" cy="3002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410087" y="4089202"/>
            <a:ext cx="322087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 Transaction Amounts</a:t>
            </a:r>
            <a:endParaRPr lang="en-US" sz="1950" dirty="0"/>
          </a:p>
        </p:txBody>
      </p:sp>
      <p:sp>
        <p:nvSpPr>
          <p:cNvPr id="10" name="Text 4"/>
          <p:cNvSpPr/>
          <p:nvPr/>
        </p:nvSpPr>
        <p:spPr>
          <a:xfrm>
            <a:off x="6410087" y="4521994"/>
            <a:ext cx="3325178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with consistently large total transaction values.</a:t>
            </a:r>
            <a:endParaRPr lang="en-US" sz="1550" dirty="0"/>
          </a:p>
        </p:txBody>
      </p:sp>
      <p:sp>
        <p:nvSpPr>
          <p:cNvPr id="11" name="Shape 5"/>
          <p:cNvSpPr/>
          <p:nvPr/>
        </p:nvSpPr>
        <p:spPr>
          <a:xfrm>
            <a:off x="10158413" y="3588782"/>
            <a:ext cx="3771305" cy="2117408"/>
          </a:xfrm>
          <a:prstGeom prst="roundRect">
            <a:avLst>
              <a:gd name="adj" fmla="val 5182"/>
            </a:avLst>
          </a:prstGeom>
          <a:solidFill>
            <a:srgbClr val="FBFCFE"/>
          </a:solidFill>
          <a:ln/>
        </p:spPr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8413" y="3565922"/>
            <a:ext cx="3771305" cy="91440"/>
          </a:xfrm>
          <a:prstGeom prst="rect">
            <a:avLst/>
          </a:prstGeom>
        </p:spPr>
      </p:pic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43730" y="3288506"/>
            <a:ext cx="600551" cy="600551"/>
          </a:xfrm>
          <a:prstGeom prst="rect">
            <a:avLst/>
          </a:prstGeom>
        </p:spPr>
      </p:pic>
      <p:pic>
        <p:nvPicPr>
          <p:cNvPr id="14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23871" y="3438644"/>
            <a:ext cx="240149" cy="300276"/>
          </a:xfrm>
          <a:prstGeom prst="rect">
            <a:avLst/>
          </a:prstGeom>
        </p:spPr>
      </p:pic>
      <p:sp>
        <p:nvSpPr>
          <p:cNvPr id="15" name="Text 6"/>
          <p:cNvSpPr/>
          <p:nvPr/>
        </p:nvSpPr>
        <p:spPr>
          <a:xfrm>
            <a:off x="10381417" y="4089202"/>
            <a:ext cx="256079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 Utilization Ratio</a:t>
            </a:r>
            <a:endParaRPr lang="en-US" sz="1950" dirty="0"/>
          </a:p>
        </p:txBody>
      </p:sp>
      <p:sp>
        <p:nvSpPr>
          <p:cNvPr id="16" name="Text 7"/>
          <p:cNvSpPr/>
          <p:nvPr/>
        </p:nvSpPr>
        <p:spPr>
          <a:xfrm>
            <a:off x="10381417" y="4521994"/>
            <a:ext cx="3325297" cy="9611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actively using their cards for a significant portion of their credit limit.</a:t>
            </a:r>
            <a:endParaRPr lang="en-US" sz="1550" dirty="0"/>
          </a:p>
        </p:txBody>
      </p:sp>
      <p:sp>
        <p:nvSpPr>
          <p:cNvPr id="17" name="Shape 8"/>
          <p:cNvSpPr/>
          <p:nvPr/>
        </p:nvSpPr>
        <p:spPr>
          <a:xfrm>
            <a:off x="6187083" y="6206609"/>
            <a:ext cx="7742634" cy="1476613"/>
          </a:xfrm>
          <a:prstGeom prst="roundRect">
            <a:avLst>
              <a:gd name="adj" fmla="val 7431"/>
            </a:avLst>
          </a:prstGeom>
          <a:solidFill>
            <a:srgbClr val="FBFCFE"/>
          </a:solidFill>
          <a:ln/>
        </p:spPr>
      </p:sp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87083" y="6183749"/>
            <a:ext cx="7742634" cy="91440"/>
          </a:xfrm>
          <a:prstGeom prst="rect">
            <a:avLst/>
          </a:prstGeom>
        </p:spPr>
      </p:pic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8124" y="5906333"/>
            <a:ext cx="600551" cy="600551"/>
          </a:xfrm>
          <a:prstGeom prst="rect">
            <a:avLst/>
          </a:prstGeom>
        </p:spPr>
      </p:pic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38266" y="6056471"/>
            <a:ext cx="240149" cy="300276"/>
          </a:xfrm>
          <a:prstGeom prst="rect">
            <a:avLst/>
          </a:prstGeom>
        </p:spPr>
      </p:pic>
      <p:sp>
        <p:nvSpPr>
          <p:cNvPr id="21" name="Text 9"/>
          <p:cNvSpPr/>
          <p:nvPr/>
        </p:nvSpPr>
        <p:spPr>
          <a:xfrm>
            <a:off x="6410087" y="6707029"/>
            <a:ext cx="2979301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Specific Income Brackets</a:t>
            </a:r>
            <a:endParaRPr lang="en-US" sz="1950" dirty="0"/>
          </a:p>
        </p:txBody>
      </p:sp>
      <p:sp>
        <p:nvSpPr>
          <p:cNvPr id="22" name="Text 10"/>
          <p:cNvSpPr/>
          <p:nvPr/>
        </p:nvSpPr>
        <p:spPr>
          <a:xfrm>
            <a:off x="6410087" y="7139821"/>
            <a:ext cx="7296626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in the $80K - $120K and $120K+ income categories.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8038" y="849154"/>
            <a:ext cx="7700724" cy="1288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Total Transaction Count Analysis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08038" y="2447092"/>
            <a:ext cx="7700724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total transaction count provides insights into customer activity and engagement. A higher transaction count often correlates with active card usage and loyalty.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8038" y="3668792"/>
            <a:ext cx="1030962" cy="123717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45097" y="3874889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Frequent Purchases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445097" y="4320778"/>
            <a:ext cx="646366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making numerous small to medium transactions.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8038" y="4905970"/>
            <a:ext cx="1030962" cy="123717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45097" y="5112068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Consistent Usage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7445097" y="5557957"/>
            <a:ext cx="646366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 card usage throughout the month, not just for large purchases.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8038" y="6143149"/>
            <a:ext cx="1030962" cy="123717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45097" y="6349246"/>
            <a:ext cx="2704505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Engagement Indicator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7445097" y="6795135"/>
            <a:ext cx="646366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Higher transaction counts signify stronger customer engagement.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16474"/>
          <a:stretch>
            <a:fillRect/>
          </a:stretch>
        </p:blipFill>
        <p:spPr>
          <a:xfrm>
            <a:off x="9212394" y="30480"/>
            <a:ext cx="5273040" cy="83009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240" y="610672"/>
            <a:ext cx="7589520" cy="1387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Type Segmentation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7240" y="2331601"/>
            <a:ext cx="7589520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categorise customers into 'Low', 'Moderate', and 'Active' types based on their transaction behaviour and utilization. This segmentation helps in tailoring communication and offers.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77240" y="3647242"/>
            <a:ext cx="7589520" cy="3972282"/>
          </a:xfrm>
          <a:prstGeom prst="roundRect">
            <a:avLst>
              <a:gd name="adj" fmla="val 839"/>
            </a:avLst>
          </a:prstGeom>
          <a:solidFill>
            <a:srgbClr val="E9ECF2"/>
          </a:solidFill>
          <a:ln/>
        </p:spPr>
      </p:sp>
      <p:sp>
        <p:nvSpPr>
          <p:cNvPr id="6" name="Shape 3"/>
          <p:cNvSpPr/>
          <p:nvPr/>
        </p:nvSpPr>
        <p:spPr>
          <a:xfrm>
            <a:off x="777240" y="3647242"/>
            <a:ext cx="3794760" cy="2337316"/>
          </a:xfrm>
          <a:prstGeom prst="roundRect">
            <a:avLst>
              <a:gd name="adj" fmla="val 1425"/>
            </a:avLst>
          </a:prstGeom>
          <a:solidFill>
            <a:srgbClr val="E9ECF2"/>
          </a:solidFill>
          <a:ln/>
        </p:spPr>
      </p:sp>
      <p:sp>
        <p:nvSpPr>
          <p:cNvPr id="7" name="Text 4"/>
          <p:cNvSpPr/>
          <p:nvPr/>
        </p:nvSpPr>
        <p:spPr>
          <a:xfrm>
            <a:off x="999292" y="3869293"/>
            <a:ext cx="2884051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Low-Value Customers</a:t>
            </a:r>
            <a:endParaRPr lang="en-US" sz="2150" b="1" dirty="0"/>
          </a:p>
        </p:txBody>
      </p:sp>
      <p:sp>
        <p:nvSpPr>
          <p:cNvPr id="8" name="Text 5"/>
          <p:cNvSpPr/>
          <p:nvPr/>
        </p:nvSpPr>
        <p:spPr>
          <a:xfrm>
            <a:off x="999292" y="4349591"/>
            <a:ext cx="3350657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Infrequent users with low transaction amounts and utilization.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4583151" y="3647242"/>
            <a:ext cx="3794760" cy="2337316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10" name="Shape 7"/>
          <p:cNvSpPr/>
          <p:nvPr/>
        </p:nvSpPr>
        <p:spPr>
          <a:xfrm>
            <a:off x="4572000" y="3647242"/>
            <a:ext cx="30480" cy="2337316"/>
          </a:xfrm>
          <a:prstGeom prst="roundRect">
            <a:avLst>
              <a:gd name="adj" fmla="val 109300"/>
            </a:avLst>
          </a:prstGeom>
          <a:solidFill>
            <a:srgbClr val="CFD2D8"/>
          </a:solidFill>
          <a:ln/>
        </p:spPr>
      </p:sp>
      <p:sp>
        <p:nvSpPr>
          <p:cNvPr id="11" name="Text 8"/>
          <p:cNvSpPr/>
          <p:nvPr/>
        </p:nvSpPr>
        <p:spPr>
          <a:xfrm>
            <a:off x="4794052" y="3869293"/>
            <a:ext cx="3350657" cy="466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Moderate-Value Customers</a:t>
            </a:r>
            <a:endParaRPr lang="en-US" sz="2150" b="1" dirty="0"/>
          </a:p>
        </p:txBody>
      </p:sp>
      <p:sp>
        <p:nvSpPr>
          <p:cNvPr id="12" name="Text 9"/>
          <p:cNvSpPr/>
          <p:nvPr/>
        </p:nvSpPr>
        <p:spPr>
          <a:xfrm>
            <a:off x="4778811" y="4349591"/>
            <a:ext cx="3350657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 users with average transaction amounts and utilization.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77240" y="5984558"/>
            <a:ext cx="7589520" cy="1634966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14" name="Shape 11"/>
          <p:cNvSpPr/>
          <p:nvPr/>
        </p:nvSpPr>
        <p:spPr>
          <a:xfrm>
            <a:off x="777240" y="5984558"/>
            <a:ext cx="7589520" cy="30480"/>
          </a:xfrm>
          <a:prstGeom prst="roundRect">
            <a:avLst>
              <a:gd name="adj" fmla="val 109300"/>
            </a:avLst>
          </a:prstGeom>
          <a:solidFill>
            <a:srgbClr val="CFD2D8"/>
          </a:solidFill>
          <a:ln/>
        </p:spPr>
      </p:sp>
      <p:sp>
        <p:nvSpPr>
          <p:cNvPr id="15" name="Text 12"/>
          <p:cNvSpPr/>
          <p:nvPr/>
        </p:nvSpPr>
        <p:spPr>
          <a:xfrm>
            <a:off x="999292" y="6206609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Active Customers</a:t>
            </a:r>
            <a:endParaRPr lang="en-US" sz="2150" b="1" dirty="0"/>
          </a:p>
        </p:txBody>
      </p:sp>
      <p:sp>
        <p:nvSpPr>
          <p:cNvPr id="16" name="Text 13"/>
          <p:cNvSpPr/>
          <p:nvPr/>
        </p:nvSpPr>
        <p:spPr>
          <a:xfrm>
            <a:off x="999292" y="6686907"/>
            <a:ext cx="7145417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High-frequency users with significant transaction volumes and utilization.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7087" y="398383"/>
            <a:ext cx="6262688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Percentage of High-Value Customers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07087" y="1198840"/>
            <a:ext cx="6631424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Currently, high-value customers constitute approximately 17% of our total customer base. This segment is crucial for revenue growth and requires focused strategies.</a:t>
            </a:r>
            <a:endParaRPr lang="en-US" sz="1400" b="1" dirty="0"/>
          </a:p>
        </p:txBody>
      </p:sp>
      <p:sp>
        <p:nvSpPr>
          <p:cNvPr id="4" name="Text 2"/>
          <p:cNvSpPr/>
          <p:nvPr/>
        </p:nvSpPr>
        <p:spPr>
          <a:xfrm>
            <a:off x="507087" y="1897855"/>
            <a:ext cx="6631424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goal is to increase this percentage through targeted campaigns and </a:t>
            </a:r>
          </a:p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enhanced benefits.</a:t>
            </a:r>
            <a:endParaRPr lang="en-US" sz="1400" b="1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087" y="2513721"/>
            <a:ext cx="5266996" cy="526699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499509" y="1303853"/>
            <a:ext cx="3225165" cy="478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17%</a:t>
            </a:r>
            <a:endParaRPr lang="en-US" sz="3750" dirty="0"/>
          </a:p>
        </p:txBody>
      </p:sp>
      <p:sp>
        <p:nvSpPr>
          <p:cNvPr id="7" name="Text 4"/>
          <p:cNvSpPr/>
          <p:nvPr/>
        </p:nvSpPr>
        <p:spPr>
          <a:xfrm>
            <a:off x="8190548" y="1962983"/>
            <a:ext cx="1843088" cy="226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Current High-Value %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99509" y="2334220"/>
            <a:ext cx="3225165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2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Percentage of customers identified as high-value.</a:t>
            </a:r>
            <a:endParaRPr lang="en-US" sz="1200" b="1" dirty="0"/>
          </a:p>
        </p:txBody>
      </p:sp>
      <p:sp>
        <p:nvSpPr>
          <p:cNvPr id="9" name="Text 6"/>
          <p:cNvSpPr/>
          <p:nvPr/>
        </p:nvSpPr>
        <p:spPr>
          <a:xfrm>
            <a:off x="10905768" y="1303853"/>
            <a:ext cx="3225165" cy="478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1000</a:t>
            </a:r>
            <a:endParaRPr lang="en-US" sz="3750" dirty="0"/>
          </a:p>
        </p:txBody>
      </p:sp>
      <p:sp>
        <p:nvSpPr>
          <p:cNvPr id="10" name="Text 7"/>
          <p:cNvSpPr/>
          <p:nvPr/>
        </p:nvSpPr>
        <p:spPr>
          <a:xfrm>
            <a:off x="11612761" y="1962983"/>
            <a:ext cx="1811179" cy="226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Total Customers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0905768" y="2334220"/>
            <a:ext cx="3225165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2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Overall customer count in our database.</a:t>
            </a:r>
            <a:endParaRPr lang="en-US" sz="1200" b="1" dirty="0"/>
          </a:p>
        </p:txBody>
      </p:sp>
      <p:sp>
        <p:nvSpPr>
          <p:cNvPr id="12" name="Text 9"/>
          <p:cNvSpPr/>
          <p:nvPr/>
        </p:nvSpPr>
        <p:spPr>
          <a:xfrm>
            <a:off x="7499509" y="2928223"/>
            <a:ext cx="3225165" cy="478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1468.5</a:t>
            </a:r>
            <a:endParaRPr lang="en-US" sz="3750" dirty="0"/>
          </a:p>
        </p:txBody>
      </p:sp>
      <p:sp>
        <p:nvSpPr>
          <p:cNvPr id="13" name="Text 10"/>
          <p:cNvSpPr/>
          <p:nvPr/>
        </p:nvSpPr>
        <p:spPr>
          <a:xfrm>
            <a:off x="8206502" y="3587353"/>
            <a:ext cx="1811179" cy="226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Avg Transaction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499509" y="3958590"/>
            <a:ext cx="3225165" cy="463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2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transaction amount across all customers.</a:t>
            </a:r>
            <a:endParaRPr lang="en-US" sz="1200" b="1" dirty="0"/>
          </a:p>
        </p:txBody>
      </p:sp>
      <p:sp>
        <p:nvSpPr>
          <p:cNvPr id="15" name="Text 12"/>
          <p:cNvSpPr/>
          <p:nvPr/>
        </p:nvSpPr>
        <p:spPr>
          <a:xfrm>
            <a:off x="10905768" y="2928223"/>
            <a:ext cx="3225165" cy="478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27%</a:t>
            </a:r>
            <a:endParaRPr lang="en-US" sz="3750" dirty="0"/>
          </a:p>
        </p:txBody>
      </p:sp>
      <p:sp>
        <p:nvSpPr>
          <p:cNvPr id="16" name="Text 13"/>
          <p:cNvSpPr/>
          <p:nvPr/>
        </p:nvSpPr>
        <p:spPr>
          <a:xfrm>
            <a:off x="11612761" y="3587353"/>
            <a:ext cx="1811179" cy="226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Avg Utilization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0905768" y="3958590"/>
            <a:ext cx="3225165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2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card utilization ratio.</a:t>
            </a:r>
            <a:endParaRPr lang="en-US" sz="12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656</Words>
  <Application>Microsoft Office PowerPoint</Application>
  <PresentationFormat>Custom</PresentationFormat>
  <Paragraphs>93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Roboto</vt:lpstr>
      <vt:lpstr>Arial</vt:lpstr>
      <vt:lpstr>Roboto Slab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Jeevashree R</cp:lastModifiedBy>
  <cp:revision>2</cp:revision>
  <dcterms:created xsi:type="dcterms:W3CDTF">2025-09-23T08:28:30Z</dcterms:created>
  <dcterms:modified xsi:type="dcterms:W3CDTF">2025-09-23T08:49:16Z</dcterms:modified>
</cp:coreProperties>
</file>